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a" initials="Mc 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88" autoAdjust="0"/>
    <p:restoredTop sz="94595" autoAdjust="0"/>
  </p:normalViewPr>
  <p:slideViewPr>
    <p:cSldViewPr>
      <p:cViewPr varScale="1">
        <p:scale>
          <a:sx n="47" d="100"/>
          <a:sy n="47" d="100"/>
        </p:scale>
        <p:origin x="-739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8" y="686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2395" y="-6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5602E-B7CE-4BB4-A59B-818340A0A124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C5646-E425-44E7-AB78-D5FB45A37886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C5646-E425-44E7-AB78-D5FB45A37886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C5646-E425-44E7-AB78-D5FB45A37886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C5646-E425-44E7-AB78-D5FB45A37886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A074-B892-4C8B-A66A-E572F439E951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C4128-F323-4A7B-9666-534BFE76EE8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A074-B892-4C8B-A66A-E572F439E951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C4128-F323-4A7B-9666-534BFE76EE8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A074-B892-4C8B-A66A-E572F439E951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C4128-F323-4A7B-9666-534BFE76EE8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A074-B892-4C8B-A66A-E572F439E951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C4128-F323-4A7B-9666-534BFE76EE8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A074-B892-4C8B-A66A-E572F439E951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C4128-F323-4A7B-9666-534BFE76EE8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A074-B892-4C8B-A66A-E572F439E951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C4128-F323-4A7B-9666-534BFE76EE8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A074-B892-4C8B-A66A-E572F439E951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C4128-F323-4A7B-9666-534BFE76EE8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A074-B892-4C8B-A66A-E572F439E951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C4128-F323-4A7B-9666-534BFE76EE8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A074-B892-4C8B-A66A-E572F439E951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C4128-F323-4A7B-9666-534BFE76EE8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A074-B892-4C8B-A66A-E572F439E951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C4128-F323-4A7B-9666-534BFE76EE8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A074-B892-4C8B-A66A-E572F439E951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C4128-F323-4A7B-9666-534BFE76EE8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EA074-B892-4C8B-A66A-E572F439E951}" type="datetimeFigureOut">
              <a:rPr lang="es-ES" smtClean="0"/>
              <a:t>10/01/2010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C4128-F323-4A7B-9666-534BFE76EE8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rgbClr val="FF99CC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43852" cy="2214577"/>
          </a:xfrm>
        </p:spPr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“Jasón y los argonautas” en el cine</a:t>
            </a:r>
            <a:endParaRPr lang="es-ES" b="1" dirty="0">
              <a:solidFill>
                <a:schemeClr val="tx1">
                  <a:lumMod val="65000"/>
                  <a:lumOff val="3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>
    <p:split orient="vert"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>
            <a:noAutofit/>
          </a:bodyPr>
          <a:lstStyle/>
          <a:p>
            <a:r>
              <a:rPr lang="es-ES" sz="5400" b="1" dirty="0" smtClean="0">
                <a:latin typeface="Bookman Old Style" pitchFamily="18" charset="0"/>
              </a:rPr>
              <a:t>2. EL VIAJE LARGO Y ARRIESGADO</a:t>
            </a:r>
            <a:endParaRPr lang="es-ES" sz="54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FF99CC"/>
            </a:gs>
            <a:gs pos="100000">
              <a:srgbClr val="FF99CC"/>
            </a:gs>
            <a:gs pos="100000">
              <a:srgbClr val="FF99CC"/>
            </a:gs>
            <a:gs pos="100000">
              <a:srgbClr val="FF99CC"/>
            </a:gs>
            <a:gs pos="78000">
              <a:srgbClr val="FF99CC">
                <a:alpha val="85000"/>
              </a:srgbClr>
            </a:gs>
          </a:gsLst>
          <a:lin ang="7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Bookman Old Style" pitchFamily="18" charset="0"/>
              </a:rPr>
              <a:t>Las </a:t>
            </a:r>
            <a:r>
              <a:rPr lang="es-ES" b="1" dirty="0" err="1" smtClean="0">
                <a:latin typeface="Bookman Old Style" pitchFamily="18" charset="0"/>
              </a:rPr>
              <a:t>argonáuticas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latin typeface="Bookman Old Style" pitchFamily="18" charset="0"/>
              </a:rPr>
              <a:t>Isla de Lemnos (mujeres hechizadas), Monte de los osos (enfrentamiento con quienes antes les habían acogido), pérdida de argonautas, </a:t>
            </a:r>
            <a:r>
              <a:rPr lang="es-ES" sz="2000" dirty="0" err="1" smtClean="0">
                <a:latin typeface="Bookman Old Style" pitchFamily="18" charset="0"/>
              </a:rPr>
              <a:t>Tinia</a:t>
            </a:r>
            <a:r>
              <a:rPr lang="es-ES" sz="2000" dirty="0">
                <a:latin typeface="Bookman Old Style" pitchFamily="18" charset="0"/>
              </a:rPr>
              <a:t> </a:t>
            </a:r>
            <a:r>
              <a:rPr lang="es-ES" sz="2000" dirty="0" smtClean="0">
                <a:latin typeface="Bookman Old Style" pitchFamily="18" charset="0"/>
              </a:rPr>
              <a:t>(ayuda mutua con </a:t>
            </a:r>
            <a:r>
              <a:rPr lang="es-ES" sz="2000" dirty="0" err="1" smtClean="0">
                <a:latin typeface="Bookman Old Style" pitchFamily="18" charset="0"/>
              </a:rPr>
              <a:t>Fineo</a:t>
            </a:r>
            <a:r>
              <a:rPr lang="es-ES" sz="2000" dirty="0" smtClean="0">
                <a:latin typeface="Bookman Old Style" pitchFamily="18" charset="0"/>
              </a:rPr>
              <a:t>, profeta castigado), Rocas cianeas (que consiguen atravesar por primera vez en la historia), Ares (ataque de las aves), Cáucaso (castigo de Prometeo).</a:t>
            </a: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4" name="3 Imagen" descr="viaje-de-jason-y-los-argonauta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714752"/>
            <a:ext cx="3571900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4 Imagen" descr="Image24rocas ciane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3714752"/>
            <a:ext cx="3500462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5 CuadroTexto"/>
          <p:cNvSpPr txBox="1"/>
          <p:nvPr/>
        </p:nvSpPr>
        <p:spPr>
          <a:xfrm>
            <a:off x="857224" y="6286520"/>
            <a:ext cx="3500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Mapa del viaje de Jasón</a:t>
            </a:r>
            <a:endParaRPr lang="es-ES" sz="1400" dirty="0">
              <a:latin typeface="Bookman Old Style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000628" y="6286520"/>
            <a:ext cx="3357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El paso por las Rocas cianeas</a:t>
            </a:r>
            <a:endParaRPr lang="es-ES" sz="1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FF99CC"/>
            </a:gs>
            <a:gs pos="100000">
              <a:srgbClr val="FF99CC"/>
            </a:gs>
            <a:gs pos="100000">
              <a:srgbClr val="FF99CC"/>
            </a:gs>
            <a:gs pos="100000">
              <a:srgbClr val="FF99CC"/>
            </a:gs>
            <a:gs pos="78000">
              <a:srgbClr val="FF99CC">
                <a:alpha val="85000"/>
              </a:srgb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Bookman Old Style" pitchFamily="18" charset="0"/>
              </a:rPr>
              <a:t>Indiana Jones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latin typeface="Bookman Old Style" pitchFamily="18" charset="0"/>
              </a:rPr>
              <a:t>Catacumbas en Venecia(tumba de Sir Richard con la tabla con la ubicación del cáliz y los protectores de este incendian el petróleo de dentro), Castillo de </a:t>
            </a:r>
            <a:r>
              <a:rPr lang="es-ES" sz="2000" dirty="0" err="1" smtClean="0">
                <a:latin typeface="Bookman Old Style" pitchFamily="18" charset="0"/>
              </a:rPr>
              <a:t>Brundwald</a:t>
            </a:r>
            <a:r>
              <a:rPr lang="es-ES" sz="2000" dirty="0" smtClean="0">
                <a:latin typeface="Bookman Old Style" pitchFamily="18" charset="0"/>
              </a:rPr>
              <a:t>(rescate del padre y traición), Berlín( recuperación del diario con datos del grial y huida accidentada con dirigible, avión y coche), enfrentamiento con los nazis para rescatar de nuevo a su padre y un amigo)</a:t>
            </a: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4" name="3 Imagen" descr="viaje india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4071942"/>
            <a:ext cx="3500462" cy="22169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4 Imagen" descr="hitler-firma-libro-Indiana-Jones-Ultima-Cruzada-quema-Berl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4071942"/>
            <a:ext cx="3429024" cy="22562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5 CuadroTexto"/>
          <p:cNvSpPr txBox="1"/>
          <p:nvPr/>
        </p:nvSpPr>
        <p:spPr>
          <a:xfrm>
            <a:off x="785786" y="6357958"/>
            <a:ext cx="3571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Captura de padre e hijo</a:t>
            </a:r>
            <a:endParaRPr lang="es-ES" sz="1400" dirty="0">
              <a:latin typeface="Bookman Old Style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786314" y="6357958"/>
            <a:ext cx="3357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Encontronazo de Indiana con Hitler</a:t>
            </a:r>
            <a:endParaRPr lang="es-ES" sz="1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sz="5400" b="1" dirty="0" smtClean="0">
                <a:latin typeface="Bookman Old Style" pitchFamily="18" charset="0"/>
              </a:rPr>
              <a:t>3. EL DUELO EN EL LUGAR DE LLEGADA</a:t>
            </a:r>
            <a:endParaRPr lang="es-ES" sz="54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2000">
              <a:srgbClr val="FF99CC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66000">
              <a:srgbClr val="FF99CC"/>
            </a:gs>
            <a:gs pos="100000">
              <a:srgbClr val="E6E6E6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latin typeface="Bookman Old Style" pitchFamily="18" charset="0"/>
              </a:rPr>
              <a:t>Las </a:t>
            </a:r>
            <a:r>
              <a:rPr lang="es-ES" b="1" dirty="0" err="1" smtClean="0">
                <a:latin typeface="Bookman Old Style" pitchFamily="18" charset="0"/>
              </a:rPr>
              <a:t>argonáuticas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latin typeface="Bookman Old Style" pitchFamily="18" charset="0"/>
              </a:rPr>
              <a:t>Pruebas amañadas que el rey </a:t>
            </a:r>
            <a:r>
              <a:rPr lang="es-ES" sz="2000" dirty="0" err="1" smtClean="0">
                <a:latin typeface="Bookman Old Style" pitchFamily="18" charset="0"/>
              </a:rPr>
              <a:t>Eetes</a:t>
            </a:r>
            <a:r>
              <a:rPr lang="es-ES" sz="2000" dirty="0" smtClean="0">
                <a:latin typeface="Bookman Old Style" pitchFamily="18" charset="0"/>
              </a:rPr>
              <a:t> le propone, de las que finalmente sale glorioso</a:t>
            </a:r>
          </a:p>
          <a:p>
            <a:r>
              <a:rPr lang="es-ES" sz="2000" dirty="0" smtClean="0">
                <a:latin typeface="Bookman Old Style" pitchFamily="18" charset="0"/>
              </a:rPr>
              <a:t>El guardián que custodia el objeto de la búsqueda, una serpiente o dragón insomne e inmortal, en este caso.</a:t>
            </a: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4" name="3 Imagen" descr="jason1pruebas de ee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9" y="3214687"/>
            <a:ext cx="2571767" cy="30533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4 Imagen" descr="jason2drag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143248"/>
            <a:ext cx="2724079" cy="3071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5 CuadroTexto"/>
          <p:cNvSpPr txBox="1"/>
          <p:nvPr/>
        </p:nvSpPr>
        <p:spPr>
          <a:xfrm>
            <a:off x="1000100" y="6334780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Jasón, pasando las pruebas del rey </a:t>
            </a:r>
            <a:r>
              <a:rPr lang="es-ES" sz="1400" dirty="0" err="1" smtClean="0">
                <a:latin typeface="Bookman Old Style" pitchFamily="18" charset="0"/>
              </a:rPr>
              <a:t>Eetes</a:t>
            </a:r>
            <a:endParaRPr lang="es-ES" sz="1400" dirty="0">
              <a:latin typeface="Bookman Old Style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643438" y="6488668"/>
            <a:ext cx="2928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Medea, durmiendo al dragón</a:t>
            </a:r>
            <a:endParaRPr lang="es-ES" sz="1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rgbClr val="FF99CC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66000">
              <a:srgbClr val="FF99CC"/>
            </a:gs>
            <a:gs pos="100000">
              <a:srgbClr val="E6E6E6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Bookman Old Style" pitchFamily="18" charset="0"/>
              </a:rPr>
              <a:t>Indiana Jones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000" dirty="0" smtClean="0">
                <a:latin typeface="Bookman Old Style" pitchFamily="18" charset="0"/>
              </a:rPr>
              <a:t>Disparo a su padre por parte de sus enemigos en el templo dónde está el grial obligando a Indiana a ir a por el cáliz, superando pruebas mortales, mientras ellos le siguen.</a:t>
            </a:r>
          </a:p>
          <a:p>
            <a:r>
              <a:rPr lang="es-ES" sz="2000" dirty="0" smtClean="0">
                <a:latin typeface="Bookman Old Style" pitchFamily="18" charset="0"/>
              </a:rPr>
              <a:t>Elección del cáliz correcto entre muchos que el caballero guardián vigila.</a:t>
            </a:r>
          </a:p>
        </p:txBody>
      </p:sp>
      <p:pic>
        <p:nvPicPr>
          <p:cNvPr id="4" name="3 Imagen" descr="indycruza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3500438"/>
            <a:ext cx="2786082" cy="25812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5 Imagen" descr="indiana i caballer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3143248"/>
            <a:ext cx="2500330" cy="3071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6 CuadroTexto"/>
          <p:cNvSpPr txBox="1"/>
          <p:nvPr/>
        </p:nvSpPr>
        <p:spPr>
          <a:xfrm>
            <a:off x="1000100" y="6334780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Indiana Jones, pasando las pruebas</a:t>
            </a:r>
            <a:endParaRPr lang="es-ES" sz="1400" dirty="0">
              <a:latin typeface="Bookman Old Style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857752" y="6334780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Encuentro con el guardián del Santo Grial</a:t>
            </a:r>
            <a:endParaRPr lang="es-ES" sz="1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>
            <a:noAutofit/>
          </a:bodyPr>
          <a:lstStyle/>
          <a:p>
            <a:r>
              <a:rPr lang="es-ES" sz="5400" b="1" dirty="0" smtClean="0">
                <a:latin typeface="Bookman Old Style" pitchFamily="18" charset="0"/>
              </a:rPr>
              <a:t>4. LA AYUDA INESPERADA Y AMOROSA</a:t>
            </a:r>
            <a:endParaRPr lang="es-ES" sz="54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/>
            </a:gs>
            <a:gs pos="7001">
              <a:srgbClr val="E6E6E6"/>
            </a:gs>
            <a:gs pos="32001">
              <a:srgbClr val="7D8496"/>
            </a:gs>
            <a:gs pos="47000">
              <a:srgbClr val="FF99CC"/>
            </a:gs>
            <a:gs pos="26000">
              <a:srgbClr val="FF99CC">
                <a:alpha val="90000"/>
              </a:srgbClr>
            </a:gs>
            <a:gs pos="100000">
              <a:srgbClr val="E6E6E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Bookman Old Style" pitchFamily="18" charset="0"/>
              </a:rPr>
              <a:t>Las </a:t>
            </a:r>
            <a:r>
              <a:rPr lang="es-ES" b="1" dirty="0" err="1" smtClean="0">
                <a:latin typeface="Bookman Old Style" pitchFamily="18" charset="0"/>
              </a:rPr>
              <a:t>argonáuticas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latin typeface="Bookman Old Style" pitchFamily="18" charset="0"/>
              </a:rPr>
              <a:t>Medea. Hija del rey </a:t>
            </a:r>
            <a:r>
              <a:rPr lang="es-ES" sz="2000" dirty="0" err="1" smtClean="0">
                <a:latin typeface="Bookman Old Style" pitchFamily="18" charset="0"/>
              </a:rPr>
              <a:t>Eetes</a:t>
            </a:r>
            <a:r>
              <a:rPr lang="es-ES" sz="2000" dirty="0" smtClean="0">
                <a:latin typeface="Bookman Old Style" pitchFamily="18" charset="0"/>
              </a:rPr>
              <a:t>. (Enamorada a causa de una flecha de Eros).</a:t>
            </a:r>
          </a:p>
          <a:p>
            <a:pPr>
              <a:buNone/>
            </a:pPr>
            <a:endParaRPr lang="es-ES" sz="2000" dirty="0"/>
          </a:p>
        </p:txBody>
      </p:sp>
      <p:pic>
        <p:nvPicPr>
          <p:cNvPr id="4" name="3 Imagen" descr="recibiendo aydua de med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2143116"/>
            <a:ext cx="3214710" cy="3857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4 CuadroTexto"/>
          <p:cNvSpPr txBox="1"/>
          <p:nvPr/>
        </p:nvSpPr>
        <p:spPr>
          <a:xfrm>
            <a:off x="2428860" y="6119336"/>
            <a:ext cx="33575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Medea, dando una pócima a Jasón para ayudarlo a superar las pruebas impuestas por su padre.</a:t>
            </a:r>
            <a:endParaRPr lang="es-ES" sz="1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/>
            </a:gs>
            <a:gs pos="7001">
              <a:srgbClr val="E6E6E6"/>
            </a:gs>
            <a:gs pos="32001">
              <a:srgbClr val="7D8496"/>
            </a:gs>
            <a:gs pos="47000">
              <a:srgbClr val="FF99CC"/>
            </a:gs>
            <a:gs pos="22000">
              <a:srgbClr val="FF99CC">
                <a:alpha val="90000"/>
              </a:srgbClr>
            </a:gs>
            <a:gs pos="100000">
              <a:srgbClr val="E6E6E6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Bookman Old Style" pitchFamily="18" charset="0"/>
              </a:rPr>
              <a:t>Indiana Jones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latin typeface="Bookman Old Style" pitchFamily="18" charset="0"/>
              </a:rPr>
              <a:t>Elsa </a:t>
            </a:r>
            <a:r>
              <a:rPr lang="es-ES" sz="2000" dirty="0" err="1" smtClean="0">
                <a:latin typeface="Bookman Old Style" pitchFamily="18" charset="0"/>
              </a:rPr>
              <a:t>Shneider</a:t>
            </a:r>
            <a:r>
              <a:rPr lang="es-ES" sz="2000" dirty="0" smtClean="0">
                <a:latin typeface="Bookman Old Style" pitchFamily="18" charset="0"/>
              </a:rPr>
              <a:t>. Historiadora que, aunque por ambición lo traiciona, acaba ayudándole.</a:t>
            </a: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4" name="3 Imagen" descr="ultimacruzadarub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643182"/>
            <a:ext cx="4286280" cy="3071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4 CuadroTexto"/>
          <p:cNvSpPr txBox="1"/>
          <p:nvPr/>
        </p:nvSpPr>
        <p:spPr>
          <a:xfrm>
            <a:off x="2214546" y="6000768"/>
            <a:ext cx="4357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Elsa y Indiana en una escena amorosa.</a:t>
            </a:r>
            <a:endParaRPr lang="es-ES" sz="1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500306"/>
            <a:ext cx="8229600" cy="1143000"/>
          </a:xfrm>
        </p:spPr>
        <p:txBody>
          <a:bodyPr>
            <a:normAutofit/>
          </a:bodyPr>
          <a:lstStyle/>
          <a:p>
            <a:r>
              <a:rPr lang="es-ES" sz="5400" b="1" dirty="0" smtClean="0">
                <a:latin typeface="Bookman Old Style" pitchFamily="18" charset="0"/>
              </a:rPr>
              <a:t>5. LA HUIDA</a:t>
            </a:r>
            <a:endParaRPr lang="es-ES" sz="54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i="1" dirty="0" smtClean="0">
                <a:latin typeface="Bookman Old Style" pitchFamily="18" charset="0"/>
              </a:rPr>
              <a:t>Jasón y los argonautas</a:t>
            </a:r>
            <a:endParaRPr lang="es-ES" sz="2800" i="1" dirty="0">
              <a:latin typeface="Bookman Old Style" pitchFamily="18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sz="2000" dirty="0" smtClean="0">
                <a:latin typeface="Bookman Old Style" pitchFamily="18" charset="0"/>
              </a:rPr>
              <a:t>El gran poema de Apolonio de Rodas fechado en el siglo III a.C. está considerado ,merecidamente, la fuente argumental de todos los films de aventuras, literatura exótica o epopeyas heroicas</a:t>
            </a:r>
            <a:r>
              <a:rPr lang="es-ES" sz="2000" dirty="0" smtClean="0"/>
              <a:t>.</a:t>
            </a:r>
            <a:endParaRPr lang="es-ES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71480"/>
            <a:ext cx="3357585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429124" y="6492875"/>
            <a:ext cx="2895600" cy="365125"/>
          </a:xfrm>
        </p:spPr>
        <p:txBody>
          <a:bodyPr/>
          <a:lstStyle/>
          <a:p>
            <a:r>
              <a:rPr lang="es-ES" dirty="0" smtClean="0"/>
              <a:t>Jasón y Medea, </a:t>
            </a:r>
            <a:r>
              <a:rPr lang="es-ES" dirty="0" err="1" smtClean="0"/>
              <a:t>Gustave</a:t>
            </a:r>
            <a:r>
              <a:rPr lang="es-ES" dirty="0" smtClean="0"/>
              <a:t> </a:t>
            </a:r>
            <a:r>
              <a:rPr lang="es-ES" dirty="0" err="1" smtClean="0"/>
              <a:t>Moreau</a:t>
            </a:r>
            <a:endParaRPr lang="es-E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75000">
              <a:srgbClr val="FF99CC">
                <a:alpha val="90000"/>
              </a:srgbClr>
            </a:gs>
            <a:gs pos="85001">
              <a:srgbClr val="7D8496"/>
            </a:gs>
            <a:gs pos="100000">
              <a:srgbClr val="E6E6E6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Bookman Old Style" pitchFamily="18" charset="0"/>
              </a:rPr>
              <a:t>Las </a:t>
            </a:r>
            <a:r>
              <a:rPr lang="es-ES" b="1" dirty="0" err="1" smtClean="0">
                <a:latin typeface="Bookman Old Style" pitchFamily="18" charset="0"/>
              </a:rPr>
              <a:t>argonáuticas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latin typeface="Bookman Old Style" pitchFamily="18" charset="0"/>
              </a:rPr>
              <a:t>En una bifurcación, los </a:t>
            </a:r>
            <a:r>
              <a:rPr lang="es-ES" sz="2000" dirty="0" err="1" smtClean="0">
                <a:latin typeface="Bookman Old Style" pitchFamily="18" charset="0"/>
              </a:rPr>
              <a:t>colcos</a:t>
            </a:r>
            <a:r>
              <a:rPr lang="es-ES" sz="2000" dirty="0" smtClean="0">
                <a:latin typeface="Bookman Old Style" pitchFamily="18" charset="0"/>
              </a:rPr>
              <a:t>, persiguiendo a los argonautas escogen el camino más corto y esperan a estos lo que produce una confrontación exitosa para los navegantes del </a:t>
            </a:r>
            <a:r>
              <a:rPr lang="es-ES" sz="2000" dirty="0" err="1" smtClean="0">
                <a:latin typeface="Bookman Old Style" pitchFamily="18" charset="0"/>
              </a:rPr>
              <a:t>Argo</a:t>
            </a:r>
            <a:r>
              <a:rPr lang="es-ES" sz="2000" dirty="0" smtClean="0">
                <a:latin typeface="Bookman Old Style" pitchFamily="18" charset="0"/>
              </a:rPr>
              <a:t>. Circe les purifica por el asesinato del líder </a:t>
            </a:r>
            <a:r>
              <a:rPr lang="es-ES" sz="2000" dirty="0" err="1" smtClean="0">
                <a:latin typeface="Bookman Old Style" pitchFamily="18" charset="0"/>
              </a:rPr>
              <a:t>colco</a:t>
            </a:r>
            <a:r>
              <a:rPr lang="es-ES" sz="2000" dirty="0" smtClean="0">
                <a:latin typeface="Bookman Old Style" pitchFamily="18" charset="0"/>
              </a:rPr>
              <a:t> y en Creta, ante el ataque de un gigante, Medea le vuelve débil mediante un encantamiento.</a:t>
            </a:r>
          </a:p>
          <a:p>
            <a:pPr>
              <a:buNone/>
            </a:pP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4" name="3 Imagen" descr="mitojason1efrentamien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429000"/>
            <a:ext cx="3000396" cy="28766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4 CuadroTexto"/>
          <p:cNvSpPr txBox="1"/>
          <p:nvPr/>
        </p:nvSpPr>
        <p:spPr>
          <a:xfrm>
            <a:off x="2857488" y="6357958"/>
            <a:ext cx="3286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Enfrentamientos y huida</a:t>
            </a:r>
            <a:endParaRPr lang="es-ES" sz="1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75000">
              <a:srgbClr val="FF99CC">
                <a:alpha val="90000"/>
              </a:srgbClr>
            </a:gs>
            <a:gs pos="85001">
              <a:srgbClr val="7D8496"/>
            </a:gs>
            <a:gs pos="100000">
              <a:srgbClr val="E6E6E6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Bookman Old Style" pitchFamily="18" charset="0"/>
              </a:rPr>
              <a:t>Indiana Jones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/>
          </a:bodyPr>
          <a:lstStyle/>
          <a:p>
            <a:r>
              <a:rPr lang="es-ES" sz="2000" dirty="0" smtClean="0">
                <a:latin typeface="Bookman Old Style" pitchFamily="18" charset="0"/>
              </a:rPr>
              <a:t>En cuanto Elsa, intenta sacar el Santo grial del templo, éste empieza a derrumbarse y al intentar recoger el cáliz, el cual se le había caído, cae al abismo, muriendo. Indiana, su padre y su amigo logran escapar. </a:t>
            </a: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4" name="3 Imagen" descr="indiana-jones-con-el-santo-gri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077744"/>
            <a:ext cx="3286148" cy="28753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5 CuadroTexto"/>
          <p:cNvSpPr txBox="1"/>
          <p:nvPr/>
        </p:nvSpPr>
        <p:spPr>
          <a:xfrm>
            <a:off x="2857488" y="6000768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Indiana Jones, usando el cáliz para guarecer a su padre.</a:t>
            </a:r>
            <a:endParaRPr lang="es-ES" sz="1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357430"/>
            <a:ext cx="8229600" cy="1143000"/>
          </a:xfrm>
        </p:spPr>
        <p:txBody>
          <a:bodyPr>
            <a:noAutofit/>
          </a:bodyPr>
          <a:lstStyle/>
          <a:p>
            <a:r>
              <a:rPr lang="es-ES" sz="5400" b="1" dirty="0" smtClean="0">
                <a:latin typeface="Bookman Old Style" pitchFamily="18" charset="0"/>
              </a:rPr>
              <a:t>6. EL RETORNO VICTORIOSO</a:t>
            </a:r>
            <a:endParaRPr lang="es-ES" sz="54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/>
            </a:gs>
            <a:gs pos="7001">
              <a:srgbClr val="E6E6E6"/>
            </a:gs>
            <a:gs pos="32001">
              <a:srgbClr val="7D8496"/>
            </a:gs>
            <a:gs pos="88000">
              <a:srgbClr val="FF99CC"/>
            </a:gs>
            <a:gs pos="85001">
              <a:srgbClr val="7D8496"/>
            </a:gs>
            <a:gs pos="100000">
              <a:srgbClr val="E6E6E6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Bookman Old Style" pitchFamily="18" charset="0"/>
              </a:rPr>
              <a:t>Las </a:t>
            </a:r>
            <a:r>
              <a:rPr lang="es-ES" b="1" dirty="0" err="1" smtClean="0">
                <a:latin typeface="Bookman Old Style" pitchFamily="18" charset="0"/>
              </a:rPr>
              <a:t>argonáuticas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latin typeface="Bookman Old Style" pitchFamily="18" charset="0"/>
              </a:rPr>
              <a:t>Al llegar a las costas de </a:t>
            </a:r>
            <a:r>
              <a:rPr lang="es-ES" sz="2000" dirty="0" err="1" smtClean="0">
                <a:latin typeface="Bookman Old Style" pitchFamily="18" charset="0"/>
              </a:rPr>
              <a:t>Trinacia</a:t>
            </a:r>
            <a:r>
              <a:rPr lang="es-ES" sz="2000" dirty="0" smtClean="0">
                <a:latin typeface="Bookman Old Style" pitchFamily="18" charset="0"/>
              </a:rPr>
              <a:t>, el rey </a:t>
            </a:r>
            <a:r>
              <a:rPr lang="es-ES" sz="2000" dirty="0" err="1" smtClean="0">
                <a:latin typeface="Bookman Old Style" pitchFamily="18" charset="0"/>
              </a:rPr>
              <a:t>Alcinoo</a:t>
            </a:r>
            <a:r>
              <a:rPr lang="es-ES" sz="2000" dirty="0" smtClean="0">
                <a:latin typeface="Bookman Old Style" pitchFamily="18" charset="0"/>
              </a:rPr>
              <a:t> les propone que se casen ya que, de esta manera Medea pasará de ser propiedad de su padre a serlo de su marido. Vuelven a casa (</a:t>
            </a:r>
            <a:r>
              <a:rPr lang="es-ES" sz="2000" dirty="0" err="1" smtClean="0">
                <a:latin typeface="Bookman Old Style" pitchFamily="18" charset="0"/>
              </a:rPr>
              <a:t>Yolco</a:t>
            </a:r>
            <a:r>
              <a:rPr lang="es-ES" sz="2000" dirty="0" smtClean="0">
                <a:latin typeface="Bookman Old Style" pitchFamily="18" charset="0"/>
              </a:rPr>
              <a:t>) con el vellocino, dejando abiertas las puertas a una nueva aventura.</a:t>
            </a:r>
          </a:p>
          <a:p>
            <a:pPr>
              <a:buNone/>
            </a:pP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4" name="3 Imagen" descr="180px-Jason_Pelias_Louvre_K1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3214686"/>
            <a:ext cx="2571768" cy="3071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5 CuadroTexto"/>
          <p:cNvSpPr txBox="1"/>
          <p:nvPr/>
        </p:nvSpPr>
        <p:spPr>
          <a:xfrm>
            <a:off x="3000364" y="6334780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Entrega del vellocino de oro al rey </a:t>
            </a:r>
            <a:r>
              <a:rPr lang="es-ES" sz="1400" dirty="0" err="1" smtClean="0">
                <a:latin typeface="Bookman Old Style" pitchFamily="18" charset="0"/>
              </a:rPr>
              <a:t>Pelias</a:t>
            </a:r>
            <a:r>
              <a:rPr lang="es-ES" sz="1400" dirty="0" smtClean="0">
                <a:latin typeface="Bookman Old Style" pitchFamily="18" charset="0"/>
              </a:rPr>
              <a:t>.</a:t>
            </a:r>
            <a:endParaRPr lang="es-ES" sz="1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/>
            </a:gs>
            <a:gs pos="7001">
              <a:srgbClr val="E6E6E6"/>
            </a:gs>
            <a:gs pos="32001">
              <a:srgbClr val="7D8496"/>
            </a:gs>
            <a:gs pos="88000">
              <a:srgbClr val="FF99CC"/>
            </a:gs>
            <a:gs pos="85001">
              <a:srgbClr val="7D8496"/>
            </a:gs>
            <a:gs pos="100000">
              <a:srgbClr val="E6E6E6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Bookman Old Style" pitchFamily="18" charset="0"/>
              </a:rPr>
              <a:t>Indiana Jones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latin typeface="Bookman Old Style" pitchFamily="18" charset="0"/>
              </a:rPr>
              <a:t>Indiana Jones y su padre, acompañados de su amigo </a:t>
            </a:r>
            <a:r>
              <a:rPr lang="es-ES" sz="2000" dirty="0" err="1" smtClean="0">
                <a:latin typeface="Bookman Old Style" pitchFamily="18" charset="0"/>
              </a:rPr>
              <a:t>Sallah</a:t>
            </a:r>
            <a:r>
              <a:rPr lang="es-ES" sz="2000" dirty="0" smtClean="0">
                <a:latin typeface="Bookman Old Style" pitchFamily="18" charset="0"/>
              </a:rPr>
              <a:t>, cabalgan hacia el ocaso sin el grial, pero triunfantes por descubrir su ubicación y haberlo poseído por unos instantes.</a:t>
            </a: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4" name="3 Imagen" descr="final ind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2928934"/>
            <a:ext cx="3571900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4 CuadroTexto"/>
          <p:cNvSpPr txBox="1"/>
          <p:nvPr/>
        </p:nvSpPr>
        <p:spPr>
          <a:xfrm>
            <a:off x="2786050" y="5857892"/>
            <a:ext cx="35719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Bookman Old Style" pitchFamily="18" charset="0"/>
              </a:rPr>
              <a:t>Los tres hombres hablando, una vez pasado todo y apunto de partir.</a:t>
            </a:r>
          </a:p>
          <a:p>
            <a:endParaRPr lang="es-ES" dirty="0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sz="5400" b="1" dirty="0" smtClean="0">
                <a:latin typeface="Bookman Old Style" pitchFamily="18" charset="0"/>
              </a:rPr>
              <a:t>7. LA DUDA DEL DESENLACE</a:t>
            </a:r>
            <a:endParaRPr lang="es-ES" sz="54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/>
            </a:gs>
            <a:gs pos="7001">
              <a:srgbClr val="E6E6E6"/>
            </a:gs>
            <a:gs pos="75000">
              <a:srgbClr val="FF99CC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Bookman Old Style" pitchFamily="18" charset="0"/>
              </a:rPr>
              <a:t>El final abierto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3200" b="0" u="sng" dirty="0" smtClean="0">
                <a:latin typeface="Bookman Old Style" pitchFamily="18" charset="0"/>
              </a:rPr>
              <a:t>Las </a:t>
            </a:r>
            <a:r>
              <a:rPr lang="es-ES" sz="3200" b="0" u="sng" dirty="0" err="1" smtClean="0">
                <a:latin typeface="Bookman Old Style" pitchFamily="18" charset="0"/>
              </a:rPr>
              <a:t>argonáuticas</a:t>
            </a:r>
            <a:endParaRPr lang="es-ES" sz="3200" b="0" u="sng" dirty="0">
              <a:latin typeface="Bookman Old Style" pitchFamily="18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/>
              <a:t>Aunque el poema de Apolonio termina cuando emprenden el camino de vuelta a casa, otras leyendas narrar la reconquista del trono por parte de Jasón, siempre ayudado por su amada Medea.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s-ES" sz="3200" b="0" u="sng" dirty="0" smtClean="0">
                <a:latin typeface="Bookman Old Style" pitchFamily="18" charset="0"/>
              </a:rPr>
              <a:t>Indiana Jones</a:t>
            </a:r>
            <a:endParaRPr lang="es-ES" sz="3200" b="0" u="sng" dirty="0">
              <a:latin typeface="Bookman Old Style" pitchFamily="18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ES" dirty="0" smtClean="0"/>
              <a:t>El director de cine Steven </a:t>
            </a:r>
            <a:r>
              <a:rPr lang="es-ES" dirty="0" err="1" smtClean="0"/>
              <a:t>Spielberg</a:t>
            </a:r>
            <a:r>
              <a:rPr lang="es-ES" dirty="0" smtClean="0"/>
              <a:t>, deja siempre en el acabamiento del film, siempre, la opción de seguir con otra empresa y así se hizo, la saga </a:t>
            </a:r>
            <a:r>
              <a:rPr lang="es-ES" i="1" dirty="0" smtClean="0"/>
              <a:t>Indiana Jones </a:t>
            </a:r>
            <a:r>
              <a:rPr lang="es-ES" dirty="0" smtClean="0"/>
              <a:t>continuó con una película más titulada </a:t>
            </a:r>
            <a:r>
              <a:rPr lang="es-ES" i="1" dirty="0" smtClean="0"/>
              <a:t>Indiana Jones y el Reino de la Calavera de Cristal.</a:t>
            </a:r>
            <a:endParaRPr lang="es-ES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/>
            </a:gs>
            <a:gs pos="7001">
              <a:srgbClr val="E6E6E6"/>
            </a:gs>
            <a:gs pos="83000">
              <a:srgbClr val="FF99CC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u="sng" dirty="0" smtClean="0">
                <a:latin typeface="Bookman Old Style" pitchFamily="18" charset="0"/>
              </a:rPr>
              <a:t>Otros largometrajes inspirados en el mito</a:t>
            </a:r>
            <a:endParaRPr lang="es-ES" b="1" u="sng" dirty="0">
              <a:latin typeface="Bookman Old Style" pitchFamily="18" charset="0"/>
            </a:endParaRPr>
          </a:p>
        </p:txBody>
      </p:sp>
      <p:pic>
        <p:nvPicPr>
          <p:cNvPr id="3" name="2 Imagen" descr="busque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000240"/>
            <a:ext cx="1567554" cy="2286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3 Imagen" descr="el_halcon_malt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1928802"/>
            <a:ext cx="1632869" cy="2357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4 Imagen" descr="tombraid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2000239"/>
            <a:ext cx="1571636" cy="22919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5 Imagen" descr="LaMomi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4357694"/>
            <a:ext cx="1571636" cy="2286016"/>
          </a:xfrm>
          <a:prstGeom prst="rect">
            <a:avLst/>
          </a:prstGeom>
        </p:spPr>
      </p:pic>
      <p:pic>
        <p:nvPicPr>
          <p:cNvPr id="7" name="6 Imagen" descr="1666-odisea_en_el_espaci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8992" y="4357694"/>
            <a:ext cx="1643074" cy="2286015"/>
          </a:xfrm>
          <a:prstGeom prst="rect">
            <a:avLst/>
          </a:prstGeom>
        </p:spPr>
      </p:pic>
      <p:pic>
        <p:nvPicPr>
          <p:cNvPr id="8" name="7 Imagen" descr="atlanti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43702" y="4429132"/>
            <a:ext cx="1571635" cy="221457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28596" y="1643050"/>
            <a:ext cx="792961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Bookman Old Style" pitchFamily="18" charset="0"/>
              </a:rPr>
              <a:t>Alumno/a:  </a:t>
            </a:r>
            <a:r>
              <a:rPr lang="es-ES" sz="2000" dirty="0" err="1" smtClean="0">
                <a:latin typeface="Bookman Old Style" pitchFamily="18" charset="0"/>
              </a:rPr>
              <a:t>Climente</a:t>
            </a:r>
            <a:r>
              <a:rPr lang="es-ES" sz="2000" dirty="0" smtClean="0">
                <a:latin typeface="Bookman Old Style" pitchFamily="18" charset="0"/>
              </a:rPr>
              <a:t> </a:t>
            </a:r>
            <a:r>
              <a:rPr lang="es-ES" sz="2000" dirty="0" err="1" smtClean="0">
                <a:latin typeface="Bookman Old Style" pitchFamily="18" charset="0"/>
              </a:rPr>
              <a:t>Carratalá</a:t>
            </a:r>
            <a:r>
              <a:rPr lang="es-ES" sz="2000" dirty="0" smtClean="0">
                <a:latin typeface="Bookman Old Style" pitchFamily="18" charset="0"/>
              </a:rPr>
              <a:t>, </a:t>
            </a:r>
            <a:r>
              <a:rPr lang="es-ES" sz="2000" dirty="0" err="1" smtClean="0">
                <a:latin typeface="Bookman Old Style" pitchFamily="18" charset="0"/>
              </a:rPr>
              <a:t>Maria</a:t>
            </a:r>
            <a:endParaRPr lang="es-ES" sz="2000" b="1" dirty="0" smtClean="0">
              <a:latin typeface="Bookman Old Style" pitchFamily="18" charset="0"/>
            </a:endParaRPr>
          </a:p>
          <a:p>
            <a:endParaRPr lang="es-ES" sz="2000" b="1" dirty="0" smtClean="0">
              <a:latin typeface="Bookman Old Style" pitchFamily="18" charset="0"/>
            </a:endParaRPr>
          </a:p>
          <a:p>
            <a:endParaRPr lang="es-ES" sz="2000" b="1" dirty="0" smtClean="0">
              <a:latin typeface="Bookman Old Style" pitchFamily="18" charset="0"/>
            </a:endParaRPr>
          </a:p>
          <a:p>
            <a:endParaRPr lang="es-ES" sz="2000" b="1" dirty="0">
              <a:latin typeface="Bookman Old Style" pitchFamily="18" charset="0"/>
            </a:endParaRPr>
          </a:p>
          <a:p>
            <a:r>
              <a:rPr lang="es-ES" sz="2000" b="1" dirty="0" smtClean="0">
                <a:latin typeface="Bookman Old Style" pitchFamily="18" charset="0"/>
              </a:rPr>
              <a:t>Tutor del trabajo: </a:t>
            </a:r>
            <a:r>
              <a:rPr lang="es-ES" sz="2000" dirty="0" smtClean="0">
                <a:latin typeface="Bookman Old Style" pitchFamily="18" charset="0"/>
              </a:rPr>
              <a:t>Cases, Mª Teresa</a:t>
            </a:r>
          </a:p>
          <a:p>
            <a:endParaRPr lang="es-ES" sz="2000" b="1" dirty="0" smtClean="0">
              <a:latin typeface="Bookman Old Style" pitchFamily="18" charset="0"/>
            </a:endParaRPr>
          </a:p>
          <a:p>
            <a:endParaRPr lang="es-ES" sz="2000" b="1" dirty="0" smtClean="0">
              <a:latin typeface="Bookman Old Style" pitchFamily="18" charset="0"/>
            </a:endParaRPr>
          </a:p>
          <a:p>
            <a:endParaRPr lang="es-ES" sz="2000" b="1" dirty="0">
              <a:latin typeface="Bookman Old Style" pitchFamily="18" charset="0"/>
            </a:endParaRPr>
          </a:p>
          <a:p>
            <a:r>
              <a:rPr lang="es-ES" sz="2000" b="1" dirty="0" smtClean="0">
                <a:latin typeface="Bookman Old Style" pitchFamily="18" charset="0"/>
              </a:rPr>
              <a:t>Asignatura: </a:t>
            </a:r>
            <a:r>
              <a:rPr lang="es-ES" sz="2000" dirty="0" smtClean="0">
                <a:latin typeface="Bookman Old Style" pitchFamily="18" charset="0"/>
              </a:rPr>
              <a:t>Referentes clásicos en las manifestaciones culturales modernas.</a:t>
            </a:r>
            <a:endParaRPr lang="es-ES" sz="2000" b="1" dirty="0" smtClean="0">
              <a:latin typeface="Bookman Old Style" pitchFamily="18" charset="0"/>
            </a:endParaRPr>
          </a:p>
          <a:p>
            <a:endParaRPr lang="es-ES" sz="2000" b="1" dirty="0" smtClean="0">
              <a:latin typeface="Bookman Old Style" pitchFamily="18" charset="0"/>
            </a:endParaRPr>
          </a:p>
          <a:p>
            <a:endParaRPr lang="es-ES" sz="2000" b="1" dirty="0" smtClean="0">
              <a:latin typeface="Bookman Old Style" pitchFamily="18" charset="0"/>
            </a:endParaRPr>
          </a:p>
          <a:p>
            <a:endParaRPr lang="es-ES" sz="2000" b="1" dirty="0">
              <a:latin typeface="Bookman Old Style" pitchFamily="18" charset="0"/>
            </a:endParaRPr>
          </a:p>
          <a:p>
            <a:r>
              <a:rPr lang="es-ES" sz="2000" b="1" dirty="0" smtClean="0">
                <a:latin typeface="Bookman Old Style" pitchFamily="18" charset="0"/>
              </a:rPr>
              <a:t>Fecha de entrega: </a:t>
            </a:r>
            <a:r>
              <a:rPr lang="es-ES" sz="2000" dirty="0" smtClean="0">
                <a:latin typeface="Bookman Old Style" pitchFamily="18" charset="0"/>
              </a:rPr>
              <a:t>11 de enero de 2010. (11/01/10)</a:t>
            </a:r>
          </a:p>
          <a:p>
            <a:endParaRPr lang="es-ES" sz="2000" b="1" dirty="0" smtClean="0">
              <a:latin typeface="Bookman Old Style" pitchFamily="18" charset="0"/>
            </a:endParaRPr>
          </a:p>
          <a:p>
            <a:endParaRPr lang="es-E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latin typeface="Bookman Old Style" pitchFamily="18" charset="0"/>
              </a:rPr>
              <a:t>Películas derivadas del núcleo argumental de </a:t>
            </a:r>
            <a:r>
              <a:rPr lang="es-ES" sz="3600" b="1" i="1" dirty="0" smtClean="0">
                <a:latin typeface="Bookman Old Style" pitchFamily="18" charset="0"/>
              </a:rPr>
              <a:t>Las </a:t>
            </a:r>
            <a:r>
              <a:rPr lang="es-ES" sz="3600" b="1" i="1" dirty="0" err="1" smtClean="0">
                <a:latin typeface="Bookman Old Style" pitchFamily="18" charset="0"/>
              </a:rPr>
              <a:t>argonáuticas</a:t>
            </a:r>
            <a:endParaRPr lang="es-ES" sz="3600" b="1" dirty="0"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714620"/>
            <a:ext cx="229219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643182"/>
            <a:ext cx="207170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2643182"/>
            <a:ext cx="2286016" cy="290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5786454"/>
            <a:ext cx="2643174" cy="35719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6000760" y="185736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u="sng" dirty="0" smtClean="0"/>
              <a:t>Versión animada</a:t>
            </a:r>
            <a:endParaRPr lang="es-ES" sz="2400" b="1" u="sng" dirty="0"/>
          </a:p>
        </p:txBody>
      </p:sp>
      <p:sp>
        <p:nvSpPr>
          <p:cNvPr id="9" name="8 CuadroTexto"/>
          <p:cNvSpPr txBox="1"/>
          <p:nvPr/>
        </p:nvSpPr>
        <p:spPr>
          <a:xfrm>
            <a:off x="357158" y="185736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285720" y="5786454"/>
            <a:ext cx="2643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Indiana Jones  en la última cruzada</a:t>
            </a:r>
            <a:endParaRPr lang="es-ES" sz="14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571736" y="5786454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007, </a:t>
            </a:r>
            <a:r>
              <a:rPr lang="es-ES" sz="1400" dirty="0" err="1" smtClean="0"/>
              <a:t>Goldeneye</a:t>
            </a:r>
            <a:endParaRPr lang="es-ES" sz="14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072198" y="5715016"/>
            <a:ext cx="2214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Pocahontas</a:t>
            </a:r>
            <a:endParaRPr lang="es-ES" sz="1400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1"/>
      <p:bldP spid="13" grpId="1"/>
      <p:bldP spid="1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/>
            </a:gs>
            <a:gs pos="0">
              <a:srgbClr val="FF99CC"/>
            </a:gs>
            <a:gs pos="0">
              <a:srgbClr val="FF99CC"/>
            </a:gs>
            <a:gs pos="0">
              <a:srgbClr val="FF99CC"/>
            </a:gs>
            <a:gs pos="81000">
              <a:srgbClr val="FF99CC">
                <a:alpha val="90000"/>
              </a:srgbClr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800" b="1" dirty="0" smtClean="0">
                <a:latin typeface="Bookman Old Style" pitchFamily="18" charset="0"/>
              </a:rPr>
              <a:t>Su misión: La búsqueda del tesoro</a:t>
            </a:r>
            <a:endParaRPr lang="es-ES" sz="4800" b="1" dirty="0">
              <a:latin typeface="Bookman Old Style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928662" y="2285992"/>
            <a:ext cx="7286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dirty="0" smtClean="0">
                <a:latin typeface="Bookman Old Style" pitchFamily="18" charset="0"/>
              </a:rPr>
              <a:t>El héroe de las los relatos, dedica energía ilimitada a su misión, arriesgando incluso, su propia vida</a:t>
            </a:r>
            <a:r>
              <a:rPr lang="es-ES" sz="2000" dirty="0" smtClean="0">
                <a:latin typeface="Bookman Old Style" pitchFamily="18" charset="0"/>
              </a:rPr>
              <a:t>.</a:t>
            </a:r>
            <a:endParaRPr lang="es-ES" sz="20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/>
            </a:gs>
            <a:gs pos="0">
              <a:srgbClr val="FF99CC"/>
            </a:gs>
            <a:gs pos="0">
              <a:srgbClr val="FF99CC"/>
            </a:gs>
            <a:gs pos="0">
              <a:srgbClr val="FF99CC"/>
            </a:gs>
            <a:gs pos="60000">
              <a:srgbClr val="FF99CC">
                <a:alpha val="90000"/>
              </a:srgbClr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b="1" dirty="0" smtClean="0">
                <a:latin typeface="Bookman Old Style" pitchFamily="18" charset="0"/>
              </a:rPr>
              <a:t>Fases de la búsqueda</a:t>
            </a:r>
            <a:endParaRPr lang="es-ES" sz="4800" b="1" dirty="0">
              <a:latin typeface="Bookman Old Style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14414" y="1857364"/>
            <a:ext cx="67151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Ø"/>
            </a:pPr>
            <a:r>
              <a:rPr lang="es-ES" sz="2000" dirty="0" smtClean="0">
                <a:latin typeface="Bookman Old Style" pitchFamily="18" charset="0"/>
              </a:rPr>
              <a:t>Un encargo previo</a:t>
            </a:r>
          </a:p>
          <a:p>
            <a:endParaRPr lang="es-ES" sz="2000" dirty="0" smtClean="0">
              <a:latin typeface="Bookman Old Style" pitchFamily="18" charset="0"/>
            </a:endParaRPr>
          </a:p>
          <a:p>
            <a:pPr>
              <a:buFont typeface="Wingdings"/>
              <a:buChar char="Ø"/>
            </a:pPr>
            <a:r>
              <a:rPr lang="es-ES" sz="2000" dirty="0" smtClean="0">
                <a:latin typeface="Bookman Old Style" pitchFamily="18" charset="0"/>
              </a:rPr>
              <a:t>Un trayecto o viaje largo y arriesgado</a:t>
            </a:r>
          </a:p>
          <a:p>
            <a:endParaRPr lang="es-ES" sz="2000" dirty="0" smtClean="0">
              <a:latin typeface="Bookman Old Style" pitchFamily="18" charset="0"/>
            </a:endParaRPr>
          </a:p>
          <a:p>
            <a:pPr>
              <a:buFont typeface="Wingdings"/>
              <a:buChar char="Ø"/>
            </a:pPr>
            <a:r>
              <a:rPr lang="es-ES" sz="2000" dirty="0" smtClean="0">
                <a:latin typeface="Bookman Old Style" pitchFamily="18" charset="0"/>
              </a:rPr>
              <a:t>Un duelo en el lugar de llegada</a:t>
            </a:r>
          </a:p>
          <a:p>
            <a:endParaRPr lang="es-ES" sz="2000" dirty="0" smtClean="0">
              <a:latin typeface="Bookman Old Style" pitchFamily="18" charset="0"/>
            </a:endParaRPr>
          </a:p>
          <a:p>
            <a:pPr>
              <a:buFont typeface="Wingdings"/>
              <a:buChar char="Ø"/>
            </a:pPr>
            <a:r>
              <a:rPr lang="es-ES" sz="2000" dirty="0" smtClean="0">
                <a:latin typeface="Bookman Old Style" pitchFamily="18" charset="0"/>
              </a:rPr>
              <a:t>Una ayuda inesperada y amorosa</a:t>
            </a:r>
          </a:p>
          <a:p>
            <a:endParaRPr lang="es-ES" sz="2000" dirty="0" smtClean="0">
              <a:latin typeface="Bookman Old Style" pitchFamily="18" charset="0"/>
            </a:endParaRPr>
          </a:p>
          <a:p>
            <a:pPr>
              <a:buFont typeface="Wingdings"/>
              <a:buChar char="Ø"/>
            </a:pPr>
            <a:r>
              <a:rPr lang="es-ES" sz="2000" dirty="0" smtClean="0">
                <a:latin typeface="Bookman Old Style" pitchFamily="18" charset="0"/>
              </a:rPr>
              <a:t>Una huída accidentada</a:t>
            </a:r>
          </a:p>
          <a:p>
            <a:endParaRPr lang="es-ES" sz="2000" dirty="0" smtClean="0">
              <a:latin typeface="Bookman Old Style" pitchFamily="18" charset="0"/>
            </a:endParaRPr>
          </a:p>
          <a:p>
            <a:pPr>
              <a:buFont typeface="Wingdings"/>
              <a:buChar char="Ø"/>
            </a:pPr>
            <a:r>
              <a:rPr lang="es-ES" sz="2000" dirty="0" smtClean="0">
                <a:latin typeface="Bookman Old Style" pitchFamily="18" charset="0"/>
              </a:rPr>
              <a:t>Un retorno victorioso</a:t>
            </a:r>
            <a:endParaRPr lang="es-ES" sz="20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0">
              <a:srgbClr val="FFFFFF"/>
            </a:gs>
            <a:gs pos="0">
              <a:srgbClr val="FFFFFF"/>
            </a:gs>
            <a:gs pos="0">
              <a:srgbClr val="FFFFFF"/>
            </a:gs>
            <a:gs pos="0">
              <a:srgbClr val="FF99CC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48000">
              <a:srgbClr val="FF99C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es-ES" sz="3600" b="1" dirty="0" err="1" smtClean="0">
                <a:latin typeface="Bookman Old Style" pitchFamily="18" charset="0"/>
              </a:rPr>
              <a:t>Resemantización</a:t>
            </a:r>
            <a:r>
              <a:rPr lang="es-ES" sz="3600" b="1" dirty="0" smtClean="0">
                <a:latin typeface="Bookman Old Style" pitchFamily="18" charset="0"/>
              </a:rPr>
              <a:t> de </a:t>
            </a:r>
            <a:r>
              <a:rPr lang="es-ES" sz="3600" b="1" i="1" dirty="0" smtClean="0">
                <a:latin typeface="Bookman Old Style" pitchFamily="18" charset="0"/>
              </a:rPr>
              <a:t>Jasón y los argonautas</a:t>
            </a:r>
            <a:r>
              <a:rPr lang="es-ES" sz="3600" b="1" dirty="0" smtClean="0">
                <a:latin typeface="Bookman Old Style" pitchFamily="18" charset="0"/>
              </a:rPr>
              <a:t> en </a:t>
            </a:r>
            <a:r>
              <a:rPr lang="es-ES" sz="3600" b="1" i="1" dirty="0" smtClean="0">
                <a:latin typeface="Bookman Old Style" pitchFamily="18" charset="0"/>
              </a:rPr>
              <a:t>Indiana Jones y la última cruzada</a:t>
            </a:r>
            <a:endParaRPr lang="es-ES" sz="3600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b="1" u="sng" dirty="0" smtClean="0"/>
              <a:t>Jasón y los argonautas</a:t>
            </a:r>
            <a:endParaRPr lang="es-ES" b="1" u="sng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0" y="1571612"/>
            <a:ext cx="4038600" cy="4525963"/>
          </a:xfrm>
        </p:spPr>
        <p:txBody>
          <a:bodyPr/>
          <a:lstStyle/>
          <a:p>
            <a:r>
              <a:rPr lang="es-ES" b="1" u="sng" dirty="0" smtClean="0"/>
              <a:t>Indiana Jones y la última cruzada</a:t>
            </a:r>
            <a:endParaRPr lang="es-ES" b="1" u="sng" dirty="0"/>
          </a:p>
        </p:txBody>
      </p:sp>
      <p:pic>
        <p:nvPicPr>
          <p:cNvPr id="5" name="4 Imagen" descr="mitologiaargonautic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714620"/>
            <a:ext cx="2786082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5 Imagen" descr="indiana_jones_ultima_cruza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714620"/>
            <a:ext cx="2714644" cy="3770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>
            <a:noAutofit/>
          </a:bodyPr>
          <a:lstStyle/>
          <a:p>
            <a:r>
              <a:rPr lang="es-ES" sz="5400" b="1" dirty="0" smtClean="0">
                <a:latin typeface="Bookman Old Style" pitchFamily="18" charset="0"/>
              </a:rPr>
              <a:t>1. EL ENCARGO PREVIO</a:t>
            </a:r>
            <a:endParaRPr lang="es-ES" sz="54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74000">
              <a:srgbClr val="FF99CC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Bookman Old Style" pitchFamily="18" charset="0"/>
              </a:rPr>
              <a:t>Las </a:t>
            </a:r>
            <a:r>
              <a:rPr lang="es-ES" b="1" dirty="0" err="1" smtClean="0">
                <a:latin typeface="Bookman Old Style" pitchFamily="18" charset="0"/>
              </a:rPr>
              <a:t>argonáuticas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>
                <a:latin typeface="Bookman Old Style" pitchFamily="18" charset="0"/>
              </a:rPr>
              <a:t>El vellocino de oro encargado por el rey </a:t>
            </a:r>
            <a:r>
              <a:rPr lang="es-ES" sz="2400" dirty="0" err="1" smtClean="0">
                <a:latin typeface="Bookman Old Style" pitchFamily="18" charset="0"/>
              </a:rPr>
              <a:t>Pelias</a:t>
            </a:r>
            <a:r>
              <a:rPr lang="es-ES" sz="2400" dirty="0" smtClean="0">
                <a:latin typeface="Bookman Old Style" pitchFamily="18" charset="0"/>
              </a:rPr>
              <a:t>, para que Jasón no le arrebatara el trono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pic>
        <p:nvPicPr>
          <p:cNvPr id="4" name="3 Imagen" descr="jasonvelloci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2643182"/>
            <a:ext cx="2714644" cy="38079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FF99CC"/>
            </a:gs>
            <a:gs pos="100000">
              <a:srgbClr val="FF99CC"/>
            </a:gs>
            <a:gs pos="100000">
              <a:srgbClr val="FF99CC"/>
            </a:gs>
            <a:gs pos="100000">
              <a:srgbClr val="FF99CC"/>
            </a:gs>
            <a:gs pos="78000">
              <a:srgbClr val="FF99C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Bookman Old Style" pitchFamily="18" charset="0"/>
              </a:rPr>
              <a:t>Indiana Jones</a:t>
            </a:r>
            <a:endParaRPr lang="es-ES" b="1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>
                <a:latin typeface="Bookman Old Style" pitchFamily="18" charset="0"/>
              </a:rPr>
              <a:t>El Santo Grial encargado por el millonario </a:t>
            </a:r>
            <a:r>
              <a:rPr lang="es-ES" sz="2400" dirty="0" err="1" smtClean="0">
                <a:latin typeface="Bookman Old Style" pitchFamily="18" charset="0"/>
              </a:rPr>
              <a:t>Donovan</a:t>
            </a:r>
            <a:r>
              <a:rPr lang="es-ES" sz="2400" dirty="0" smtClean="0">
                <a:latin typeface="Bookman Old Style" pitchFamily="18" charset="0"/>
              </a:rPr>
              <a:t>, una vez haya rescatado a su padre desaparecido.</a:t>
            </a:r>
            <a:endParaRPr lang="es-ES" sz="2400" dirty="0">
              <a:latin typeface="Bookman Old Style" pitchFamily="18" charset="0"/>
            </a:endParaRPr>
          </a:p>
        </p:txBody>
      </p:sp>
      <p:pic>
        <p:nvPicPr>
          <p:cNvPr id="4" name="3 Imagen" descr="1indy-idol-holy-gra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2857496"/>
            <a:ext cx="2571768" cy="35718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600</TotalTime>
  <Words>946</Words>
  <Application>Microsoft Office PowerPoint</Application>
  <PresentationFormat>Presentación en pantalla (4:3)</PresentationFormat>
  <Paragraphs>96</Paragraphs>
  <Slides>28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Tema de Office</vt:lpstr>
      <vt:lpstr>“Jasón y los argonautas” en el cine</vt:lpstr>
      <vt:lpstr>Jasón y los argonautas</vt:lpstr>
      <vt:lpstr>Películas derivadas del núcleo argumental de Las argonáuticas</vt:lpstr>
      <vt:lpstr>Su misión: La búsqueda del tesoro</vt:lpstr>
      <vt:lpstr>Fases de la búsqueda</vt:lpstr>
      <vt:lpstr>Resemantización de Jasón y los argonautas en Indiana Jones y la última cruzada</vt:lpstr>
      <vt:lpstr>1. EL ENCARGO PREVIO</vt:lpstr>
      <vt:lpstr>Las argonáuticas</vt:lpstr>
      <vt:lpstr>Indiana Jones</vt:lpstr>
      <vt:lpstr>2. EL VIAJE LARGO Y ARRIESGADO</vt:lpstr>
      <vt:lpstr>Las argonáuticas</vt:lpstr>
      <vt:lpstr>Indiana Jones</vt:lpstr>
      <vt:lpstr>3. EL DUELO EN EL LUGAR DE LLEGADA</vt:lpstr>
      <vt:lpstr>Las argonáuticas</vt:lpstr>
      <vt:lpstr>Indiana Jones</vt:lpstr>
      <vt:lpstr>4. LA AYUDA INESPERADA Y AMOROSA</vt:lpstr>
      <vt:lpstr>Las argonáuticas</vt:lpstr>
      <vt:lpstr>Indiana Jones</vt:lpstr>
      <vt:lpstr>5. LA HUIDA</vt:lpstr>
      <vt:lpstr>Las argonáuticas</vt:lpstr>
      <vt:lpstr>Indiana Jones</vt:lpstr>
      <vt:lpstr>6. EL RETORNO VICTORIOSO</vt:lpstr>
      <vt:lpstr>Las argonáuticas</vt:lpstr>
      <vt:lpstr>Indiana Jones</vt:lpstr>
      <vt:lpstr>7. LA DUDA DEL DESENLACE</vt:lpstr>
      <vt:lpstr>El final abierto</vt:lpstr>
      <vt:lpstr>Otros largometrajes inspirados en el mito</vt:lpstr>
      <vt:lpstr>Diapositiva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</dc:creator>
  <cp:lastModifiedBy>Maria</cp:lastModifiedBy>
  <cp:revision>90</cp:revision>
  <dcterms:created xsi:type="dcterms:W3CDTF">2010-01-10T18:30:31Z</dcterms:created>
  <dcterms:modified xsi:type="dcterms:W3CDTF">2010-01-11T04:30:33Z</dcterms:modified>
</cp:coreProperties>
</file>